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60" r:id="rId4"/>
    <p:sldId id="261" r:id="rId5"/>
    <p:sldId id="262" r:id="rId6"/>
    <p:sldId id="263" r:id="rId7"/>
    <p:sldId id="264" r:id="rId8"/>
    <p:sldId id="265" r:id="rId9"/>
  </p:sldIdLst>
  <p:sldSz cx="12192000" cy="6858000"/>
  <p:notesSz cx="6858000" cy="9144000"/>
  <p:embeddedFontLst>
    <p:embeddedFont>
      <p:font typeface="Century" panose="02040604050505020304" pitchFamily="18" charset="0"/>
      <p:regular r:id="rId11"/>
    </p:embeddedFont>
    <p:embeddedFont>
      <p:font typeface="나눔스퀘어라운드 ExtraBold" panose="020B0600000101010101" charset="-127"/>
      <p:bold r:id="rId12"/>
    </p:embeddedFont>
    <p:embeddedFont>
      <p:font typeface="Calibri" panose="020F0502020204030204" pitchFamily="34" charset="0"/>
      <p:regular r:id="rId13"/>
      <p:bold r:id="rId14"/>
      <p:italic r:id="rId15"/>
      <p:boldItalic r:id="rId1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22" roundtripDataSignature="AMtx7mj7+Ti7Y1PUHS+xSbgUZsW8rHSlCA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yutae KIM" initials="KK" lastIdx="1" clrIdx="0">
    <p:extLst>
      <p:ext uri="{19B8F6BF-5375-455C-9EA6-DF929625EA0E}">
        <p15:presenceInfo xmlns:p15="http://schemas.microsoft.com/office/powerpoint/2012/main" userId="S::kyutae.kim@etu.u-paris.fr::9c540af0-5d8d-4831-8857-9da09aee09d2" providerId="AD"/>
      </p:ext>
    </p:extLst>
  </p:cmAuthor>
  <p:cmAuthor id="2" name="w" initials="w" lastIdx="2" clrIdx="1">
    <p:extLst>
      <p:ext uri="{19B8F6BF-5375-455C-9EA6-DF929625EA0E}">
        <p15:presenceInfo xmlns:p15="http://schemas.microsoft.com/office/powerpoint/2012/main" userId="w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70139"/>
    <a:srgbClr val="FFC9D7"/>
    <a:srgbClr val="0000FF"/>
    <a:srgbClr val="FF66CC"/>
    <a:srgbClr val="9F9F9F"/>
    <a:srgbClr val="CACACA"/>
    <a:srgbClr val="FF9933"/>
    <a:srgbClr val="C00000"/>
    <a:srgbClr val="CCCC00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F1ED82C-DFB5-433B-8B33-7B298AD14F54}">
  <a:tblStyle styleId="{FF1ED82C-DFB5-433B-8B33-7B298AD14F5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18DD3A8D-D20A-4945-B46B-B3D6B2CC5590}" styleName="Table_1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CE9E8"/>
          </a:solidFill>
        </a:fill>
      </a:tcStyle>
    </a:wholeTbl>
    <a:band1H>
      <a:tcTxStyle/>
      <a:tcStyle>
        <a:tcBdr/>
        <a:fill>
          <a:solidFill>
            <a:srgbClr val="F9D1CD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F9D1CD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485" autoAdjust="0"/>
    <p:restoredTop sz="93260" autoAdjust="0"/>
  </p:normalViewPr>
  <p:slideViewPr>
    <p:cSldViewPr snapToGrid="0">
      <p:cViewPr varScale="1">
        <p:scale>
          <a:sx n="77" d="100"/>
          <a:sy n="77" d="100"/>
        </p:scale>
        <p:origin x="96" y="768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227" Type="http://schemas.openxmlformats.org/officeDocument/2006/relationships/tableStyles" Target="tableStyles.xml"/><Relationship Id="rId3" Type="http://schemas.openxmlformats.org/officeDocument/2006/relationships/slide" Target="slides/slide2.xml"/><Relationship Id="rId222" Type="http://customschemas.google.com/relationships/presentationmetadata" Target="metadata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22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2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notesMaster" Target="notesMasters/notesMaster1.xml"/><Relationship Id="rId22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3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RGB</a:t>
            </a:r>
            <a:endParaRPr dirty="0"/>
          </a:p>
        </p:txBody>
      </p:sp>
      <p:sp>
        <p:nvSpPr>
          <p:cNvPr id="53" name="Google Shape;5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bf9ebb5319_0_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2" name="Google Shape;62;gbf9ebb5319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0" name="Google Shape;8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0" name="Google Shape;8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280515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0" name="Google Shape;8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827034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0" name="Google Shape;8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667715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0" name="Google Shape;8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456891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bf9ebb5319_0_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2" name="Google Shape;62;gbf9ebb5319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439650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Contents slide layout">
  <p:cSld name="2_Contents slide layout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82;p4"/>
          <p:cNvSpPr/>
          <p:nvPr userDrawn="1"/>
        </p:nvSpPr>
        <p:spPr>
          <a:xfrm>
            <a:off x="111450" y="1523999"/>
            <a:ext cx="11964000" cy="492034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00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endParaRPr lang="en-US" altLang="ko-KR" sz="2400" dirty="0">
              <a:solidFill>
                <a:schemeClr val="dk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○"/>
            </a:pPr>
            <a:endParaRPr lang="en-US" altLang="ko-KR" sz="2400" dirty="0">
              <a:solidFill>
                <a:schemeClr val="dk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_Contents slide layout">
  <p:cSld name="16_Contents slide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_Contents slide layout">
  <p:cSld name="17_Contents slide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NG sets layout">
  <p:cSld name="PNG sets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9"/>
          <p:cNvSpPr txBox="1">
            <a:spLocks noGrp="1"/>
          </p:cNvSpPr>
          <p:nvPr>
            <p:ph type="body" idx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5400"/>
              <a:buFont typeface="Arial"/>
              <a:buNone/>
              <a:defRPr sz="54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Icon sets layout">
  <p:cSld name="1_Icon sets layou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30"/>
          <p:cNvSpPr txBox="1">
            <a:spLocks noGrp="1"/>
          </p:cNvSpPr>
          <p:nvPr>
            <p:ph type="body" idx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5400"/>
              <a:buFont typeface="Arial"/>
              <a:buNone/>
              <a:defRPr sz="54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" name="Google Shape;44;p30"/>
          <p:cNvSpPr/>
          <p:nvPr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45;p30"/>
          <p:cNvSpPr/>
          <p:nvPr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lt1">
              <a:alpha val="40784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30"/>
          <p:cNvSpPr/>
          <p:nvPr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lt1">
              <a:alpha val="22745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1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30"/>
          <p:cNvSpPr txBox="1"/>
          <p:nvPr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You can Resize without losing quality</a:t>
            </a:r>
            <a:endParaRPr sz="14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" name="Google Shape;48;p30"/>
          <p:cNvSpPr txBox="1"/>
          <p:nvPr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You can Change Fill Color &amp;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Line Color</a:t>
            </a:r>
            <a:endParaRPr sz="14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" name="Google Shape;49;p30"/>
          <p:cNvSpPr txBox="1"/>
          <p:nvPr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www.allppt.com</a:t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50;p30"/>
          <p:cNvSpPr txBox="1"/>
          <p:nvPr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FREE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PPT TEMPLATES</a:t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4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55071279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Agenda slide layout">
  <p:cSld name="3_Agenda slide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Taam slide layout">
  <p:cSld name="4_Taam slide layou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0"/>
          <p:cNvSpPr txBox="1">
            <a:spLocks noGrp="1"/>
          </p:cNvSpPr>
          <p:nvPr>
            <p:ph type="body" idx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5400"/>
              <a:buFont typeface="Arial"/>
              <a:buNone/>
              <a:defRPr sz="54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" name="Google Shape;17;p20"/>
          <p:cNvSpPr>
            <a:spLocks noGrp="1"/>
          </p:cNvSpPr>
          <p:nvPr>
            <p:ph type="pic" idx="2"/>
          </p:nvPr>
        </p:nvSpPr>
        <p:spPr>
          <a:xfrm>
            <a:off x="3648466" y="1815437"/>
            <a:ext cx="2167098" cy="2088000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" name="Google Shape;18;p20"/>
          <p:cNvSpPr>
            <a:spLocks noGrp="1"/>
          </p:cNvSpPr>
          <p:nvPr>
            <p:ph type="pic" idx="3"/>
          </p:nvPr>
        </p:nvSpPr>
        <p:spPr>
          <a:xfrm>
            <a:off x="6375130" y="1815437"/>
            <a:ext cx="2167098" cy="2088000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" name="Google Shape;19;p20"/>
          <p:cNvSpPr>
            <a:spLocks noGrp="1"/>
          </p:cNvSpPr>
          <p:nvPr>
            <p:ph type="pic" idx="4"/>
          </p:nvPr>
        </p:nvSpPr>
        <p:spPr>
          <a:xfrm>
            <a:off x="9101794" y="1815437"/>
            <a:ext cx="2167098" cy="2088000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" name="Google Shape;20;p20"/>
          <p:cNvSpPr>
            <a:spLocks noGrp="1"/>
          </p:cNvSpPr>
          <p:nvPr>
            <p:ph type="pic" idx="5"/>
          </p:nvPr>
        </p:nvSpPr>
        <p:spPr>
          <a:xfrm>
            <a:off x="921804" y="1815437"/>
            <a:ext cx="2167098" cy="2088000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Contents slide layout">
  <p:cSld name="6_Contents slide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Contents slide layout">
  <p:cSld name="8_Contents slide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_Contents slide layout">
  <p:cSld name="10_Contents slide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_Contents slide layout">
  <p:cSld name="12_Contents slide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_Contents slide layout">
  <p:cSld name="14_Contents slide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_Contents slide layout">
  <p:cSld name="15_Contents slide layout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oogle Shape;27;p26"/>
          <p:cNvGrpSpPr/>
          <p:nvPr/>
        </p:nvGrpSpPr>
        <p:grpSpPr>
          <a:xfrm>
            <a:off x="4079368" y="2100242"/>
            <a:ext cx="4033264" cy="3172231"/>
            <a:chOff x="2444748" y="555045"/>
            <a:chExt cx="7282048" cy="5727454"/>
          </a:xfrm>
        </p:grpSpPr>
        <p:sp>
          <p:nvSpPr>
            <p:cNvPr id="28" name="Google Shape;28;p26"/>
            <p:cNvSpPr/>
            <p:nvPr/>
          </p:nvSpPr>
          <p:spPr>
            <a:xfrm>
              <a:off x="4964693" y="5443837"/>
              <a:ext cx="2168250" cy="818208"/>
            </a:xfrm>
            <a:custGeom>
              <a:avLst/>
              <a:gdLst/>
              <a:ahLst/>
              <a:cxnLst/>
              <a:rect l="l" t="t" r="r" b="b"/>
              <a:pathLst>
                <a:path w="2168250" h="818207" extrusionOk="0">
                  <a:moveTo>
                    <a:pt x="1941333" y="525699"/>
                  </a:moveTo>
                  <a:cubicBezTo>
                    <a:pt x="1789965" y="370239"/>
                    <a:pt x="1785874" y="30683"/>
                    <a:pt x="1785874" y="30683"/>
                  </a:cubicBezTo>
                  <a:lnTo>
                    <a:pt x="1114943" y="30683"/>
                  </a:lnTo>
                  <a:lnTo>
                    <a:pt x="1065851" y="30683"/>
                  </a:lnTo>
                  <a:lnTo>
                    <a:pt x="390830" y="30683"/>
                  </a:lnTo>
                  <a:cubicBezTo>
                    <a:pt x="390830" y="30683"/>
                    <a:pt x="386739" y="366148"/>
                    <a:pt x="235370" y="525699"/>
                  </a:cubicBezTo>
                  <a:cubicBezTo>
                    <a:pt x="84002" y="681158"/>
                    <a:pt x="-149188" y="816162"/>
                    <a:pt x="259916" y="816162"/>
                  </a:cubicBezTo>
                  <a:cubicBezTo>
                    <a:pt x="587199" y="816162"/>
                    <a:pt x="939029" y="816162"/>
                    <a:pt x="1065851" y="816162"/>
                  </a:cubicBezTo>
                  <a:cubicBezTo>
                    <a:pt x="1098579" y="816162"/>
                    <a:pt x="1114943" y="816162"/>
                    <a:pt x="1114943" y="816162"/>
                  </a:cubicBezTo>
                  <a:cubicBezTo>
                    <a:pt x="1245857" y="816162"/>
                    <a:pt x="1597686" y="816162"/>
                    <a:pt x="1920878" y="816162"/>
                  </a:cubicBezTo>
                  <a:cubicBezTo>
                    <a:pt x="2329982" y="816162"/>
                    <a:pt x="2092702" y="681158"/>
                    <a:pt x="1941333" y="525699"/>
                  </a:cubicBezTo>
                  <a:close/>
                </a:path>
              </a:pathLst>
            </a:custGeom>
            <a:gradFill>
              <a:gsLst>
                <a:gs pos="0">
                  <a:srgbClr val="BFBFBF"/>
                </a:gs>
                <a:gs pos="52999">
                  <a:srgbClr val="D8D8D8"/>
                </a:gs>
                <a:gs pos="83000">
                  <a:srgbClr val="BFBFBF"/>
                </a:gs>
                <a:gs pos="100000">
                  <a:srgbClr val="BFBFBF"/>
                </a:gs>
              </a:gsLst>
              <a:lin ang="162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9;p26"/>
            <p:cNvSpPr/>
            <p:nvPr/>
          </p:nvSpPr>
          <p:spPr>
            <a:xfrm>
              <a:off x="2444748" y="555045"/>
              <a:ext cx="7282048" cy="4950157"/>
            </a:xfrm>
            <a:custGeom>
              <a:avLst/>
              <a:gdLst/>
              <a:ahLst/>
              <a:cxnLst/>
              <a:rect l="l" t="t" r="r" b="b"/>
              <a:pathLst>
                <a:path w="7282048" h="4950157" extrusionOk="0">
                  <a:moveTo>
                    <a:pt x="7038632" y="30683"/>
                  </a:moveTo>
                  <a:lnTo>
                    <a:pt x="3704436" y="30683"/>
                  </a:lnTo>
                  <a:lnTo>
                    <a:pt x="3589886" y="30683"/>
                  </a:lnTo>
                  <a:lnTo>
                    <a:pt x="259781" y="30683"/>
                  </a:lnTo>
                  <a:cubicBezTo>
                    <a:pt x="141141" y="30683"/>
                    <a:pt x="30683" y="128868"/>
                    <a:pt x="30683" y="259781"/>
                  </a:cubicBezTo>
                  <a:lnTo>
                    <a:pt x="30683" y="4698558"/>
                  </a:lnTo>
                  <a:cubicBezTo>
                    <a:pt x="30683" y="4829472"/>
                    <a:pt x="124777" y="4931748"/>
                    <a:pt x="239326" y="4931748"/>
                  </a:cubicBezTo>
                  <a:lnTo>
                    <a:pt x="7042723" y="4931748"/>
                  </a:lnTo>
                  <a:cubicBezTo>
                    <a:pt x="7157272" y="4931748"/>
                    <a:pt x="7251366" y="4825380"/>
                    <a:pt x="7251366" y="4698558"/>
                  </a:cubicBezTo>
                  <a:lnTo>
                    <a:pt x="7251366" y="259781"/>
                  </a:lnTo>
                  <a:cubicBezTo>
                    <a:pt x="7251366" y="128868"/>
                    <a:pt x="7157272" y="30683"/>
                    <a:pt x="7038632" y="30683"/>
                  </a:cubicBez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30;p26"/>
            <p:cNvSpPr/>
            <p:nvPr/>
          </p:nvSpPr>
          <p:spPr>
            <a:xfrm>
              <a:off x="8706599" y="5435655"/>
              <a:ext cx="490925" cy="81821"/>
            </a:xfrm>
            <a:custGeom>
              <a:avLst/>
              <a:gdLst/>
              <a:ahLst/>
              <a:cxnLst/>
              <a:rect l="l" t="t" r="r" b="b"/>
              <a:pathLst>
                <a:path w="490924" h="81820" extrusionOk="0">
                  <a:moveTo>
                    <a:pt x="32212" y="30683"/>
                  </a:moveTo>
                  <a:cubicBezTo>
                    <a:pt x="32212" y="30683"/>
                    <a:pt x="19938" y="67502"/>
                    <a:pt x="64939" y="71593"/>
                  </a:cubicBezTo>
                  <a:lnTo>
                    <a:pt x="461771" y="71593"/>
                  </a:lnTo>
                  <a:cubicBezTo>
                    <a:pt x="461771" y="71593"/>
                    <a:pt x="502681" y="75684"/>
                    <a:pt x="498590" y="30683"/>
                  </a:cubicBezTo>
                  <a:lnTo>
                    <a:pt x="32212" y="30683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31;p26"/>
            <p:cNvSpPr/>
            <p:nvPr/>
          </p:nvSpPr>
          <p:spPr>
            <a:xfrm>
              <a:off x="2481568" y="595956"/>
              <a:ext cx="7200228" cy="4336501"/>
            </a:xfrm>
            <a:custGeom>
              <a:avLst/>
              <a:gdLst/>
              <a:ahLst/>
              <a:cxnLst/>
              <a:rect l="l" t="t" r="r" b="b"/>
              <a:pathLst>
                <a:path w="7200227" h="4336501" extrusionOk="0">
                  <a:moveTo>
                    <a:pt x="6973175" y="30683"/>
                  </a:moveTo>
                  <a:lnTo>
                    <a:pt x="3671707" y="30683"/>
                  </a:lnTo>
                  <a:lnTo>
                    <a:pt x="3561249" y="30683"/>
                  </a:lnTo>
                  <a:lnTo>
                    <a:pt x="259781" y="30683"/>
                  </a:lnTo>
                  <a:cubicBezTo>
                    <a:pt x="141141" y="30683"/>
                    <a:pt x="30683" y="112504"/>
                    <a:pt x="30683" y="231144"/>
                  </a:cubicBezTo>
                  <a:lnTo>
                    <a:pt x="30683" y="4330365"/>
                  </a:lnTo>
                  <a:lnTo>
                    <a:pt x="7185909" y="4330365"/>
                  </a:lnTo>
                  <a:lnTo>
                    <a:pt x="7185909" y="231144"/>
                  </a:lnTo>
                  <a:cubicBezTo>
                    <a:pt x="7185909" y="112504"/>
                    <a:pt x="7091815" y="30683"/>
                    <a:pt x="6973175" y="30683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32;p26"/>
            <p:cNvSpPr/>
            <p:nvPr/>
          </p:nvSpPr>
          <p:spPr>
            <a:xfrm>
              <a:off x="4968919" y="6159768"/>
              <a:ext cx="2168250" cy="122731"/>
            </a:xfrm>
            <a:custGeom>
              <a:avLst/>
              <a:gdLst/>
              <a:ahLst/>
              <a:cxnLst/>
              <a:rect l="l" t="t" r="r" b="b"/>
              <a:pathLst>
                <a:path w="2168250" h="122731" extrusionOk="0">
                  <a:moveTo>
                    <a:pt x="30683" y="34774"/>
                  </a:moveTo>
                  <a:lnTo>
                    <a:pt x="30683" y="34774"/>
                  </a:lnTo>
                  <a:cubicBezTo>
                    <a:pt x="30683" y="38865"/>
                    <a:pt x="30683" y="38865"/>
                    <a:pt x="30683" y="38865"/>
                  </a:cubicBezTo>
                  <a:lnTo>
                    <a:pt x="30683" y="38865"/>
                  </a:lnTo>
                  <a:cubicBezTo>
                    <a:pt x="30683" y="79775"/>
                    <a:pt x="96139" y="96140"/>
                    <a:pt x="263872" y="96140"/>
                  </a:cubicBezTo>
                  <a:cubicBezTo>
                    <a:pt x="591155" y="96140"/>
                    <a:pt x="942984" y="96140"/>
                    <a:pt x="1069807" y="96140"/>
                  </a:cubicBezTo>
                  <a:cubicBezTo>
                    <a:pt x="1102535" y="96140"/>
                    <a:pt x="1118899" y="96140"/>
                    <a:pt x="1118899" y="96140"/>
                  </a:cubicBezTo>
                  <a:cubicBezTo>
                    <a:pt x="1249812" y="96140"/>
                    <a:pt x="1601642" y="96140"/>
                    <a:pt x="1924834" y="96140"/>
                  </a:cubicBezTo>
                  <a:cubicBezTo>
                    <a:pt x="2092566" y="96140"/>
                    <a:pt x="2149841" y="75684"/>
                    <a:pt x="2153932" y="30683"/>
                  </a:cubicBezTo>
                  <a:lnTo>
                    <a:pt x="2137568" y="30683"/>
                  </a:lnTo>
                  <a:lnTo>
                    <a:pt x="2137568" y="30683"/>
                  </a:lnTo>
                  <a:lnTo>
                    <a:pt x="30683" y="30683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33;p26"/>
            <p:cNvSpPr/>
            <p:nvPr/>
          </p:nvSpPr>
          <p:spPr>
            <a:xfrm>
              <a:off x="2481568" y="4903820"/>
              <a:ext cx="7200228" cy="572745"/>
            </a:xfrm>
            <a:custGeom>
              <a:avLst/>
              <a:gdLst/>
              <a:ahLst/>
              <a:cxnLst/>
              <a:rect l="l" t="t" r="r" b="b"/>
              <a:pathLst>
                <a:path w="7200227" h="572745" extrusionOk="0">
                  <a:moveTo>
                    <a:pt x="30683" y="362057"/>
                  </a:moveTo>
                  <a:cubicBezTo>
                    <a:pt x="30683" y="464333"/>
                    <a:pt x="141141" y="562518"/>
                    <a:pt x="259781" y="562518"/>
                  </a:cubicBezTo>
                  <a:lnTo>
                    <a:pt x="3561249" y="562518"/>
                  </a:lnTo>
                  <a:lnTo>
                    <a:pt x="3671707" y="562518"/>
                  </a:lnTo>
                  <a:lnTo>
                    <a:pt x="6973175" y="562518"/>
                  </a:lnTo>
                  <a:cubicBezTo>
                    <a:pt x="7091815" y="562518"/>
                    <a:pt x="7185909" y="464333"/>
                    <a:pt x="7185909" y="362057"/>
                  </a:cubicBezTo>
                  <a:lnTo>
                    <a:pt x="7185909" y="30683"/>
                  </a:lnTo>
                  <a:lnTo>
                    <a:pt x="30683" y="30683"/>
                  </a:lnTo>
                  <a:lnTo>
                    <a:pt x="30683" y="362057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34;p26"/>
            <p:cNvSpPr/>
            <p:nvPr/>
          </p:nvSpPr>
          <p:spPr>
            <a:xfrm>
              <a:off x="2747714" y="910966"/>
              <a:ext cx="6676116" cy="3763756"/>
            </a:xfrm>
            <a:custGeom>
              <a:avLst/>
              <a:gdLst/>
              <a:ahLst/>
              <a:cxnLst/>
              <a:rect l="l" t="t" r="r" b="b"/>
              <a:pathLst>
                <a:path w="6586571" h="3763755" extrusionOk="0">
                  <a:moveTo>
                    <a:pt x="30683" y="30683"/>
                  </a:moveTo>
                  <a:lnTo>
                    <a:pt x="6564071" y="30683"/>
                  </a:lnTo>
                  <a:lnTo>
                    <a:pt x="6564071" y="3753528"/>
                  </a:lnTo>
                  <a:lnTo>
                    <a:pt x="30683" y="3753528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35;p26"/>
            <p:cNvSpPr/>
            <p:nvPr/>
          </p:nvSpPr>
          <p:spPr>
            <a:xfrm>
              <a:off x="5654591" y="939518"/>
              <a:ext cx="3769239" cy="3736342"/>
            </a:xfrm>
            <a:custGeom>
              <a:avLst/>
              <a:gdLst/>
              <a:ahLst/>
              <a:cxnLst/>
              <a:rect l="l" t="t" r="r" b="b"/>
              <a:pathLst>
                <a:path w="3976489" h="4035268" extrusionOk="0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" name="Google Shape;36;p26"/>
          <p:cNvSpPr>
            <a:spLocks noGrp="1"/>
          </p:cNvSpPr>
          <p:nvPr>
            <p:ph type="pic" idx="2"/>
          </p:nvPr>
        </p:nvSpPr>
        <p:spPr>
          <a:xfrm>
            <a:off x="4247170" y="2261798"/>
            <a:ext cx="3678250" cy="215576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540000" rIns="91425" bIns="4570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" name="Google Shape;37;p26"/>
          <p:cNvSpPr txBox="1">
            <a:spLocks noGrp="1"/>
          </p:cNvSpPr>
          <p:nvPr>
            <p:ph type="body" idx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5400"/>
              <a:buFont typeface="Arial"/>
              <a:buNone/>
              <a:defRPr sz="54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76" r:id="rId1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123695" y="2161715"/>
            <a:ext cx="3211135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Unity Project</a:t>
            </a:r>
            <a:endParaRPr lang="en-US" altLang="ko-KR" sz="4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/>
            <a:endParaRPr lang="en-US" altLang="ko-KR" sz="32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/>
            <a:r>
              <a:rPr lang="en-US" altLang="ko-KR" sz="28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2021.04.05</a:t>
            </a:r>
            <a:endParaRPr lang="en-US" altLang="ko-KR" sz="2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endParaRPr lang="en-US" altLang="ko-KR" sz="2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ko-KR" altLang="en-US" sz="32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서  강  원</a:t>
            </a:r>
            <a:endParaRPr lang="ko-KR" altLang="en-US" sz="3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3" name="Picture 2" descr="유니티 2017.1, “영상, 코딩 없이도 만든다” | 1bo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952144" cy="6877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4" name="Google Shape;64;gbf9ebb5319_0_18"/>
          <p:cNvGraphicFramePr/>
          <p:nvPr>
            <p:extLst>
              <p:ext uri="{D42A27DB-BD31-4B8C-83A1-F6EECF244321}">
                <p14:modId xmlns:p14="http://schemas.microsoft.com/office/powerpoint/2010/main" val="2207695907"/>
              </p:ext>
            </p:extLst>
          </p:nvPr>
        </p:nvGraphicFramePr>
        <p:xfrm>
          <a:off x="4618681" y="1483298"/>
          <a:ext cx="6045894" cy="4668280"/>
        </p:xfrm>
        <a:graphic>
          <a:graphicData uri="http://schemas.openxmlformats.org/drawingml/2006/table">
            <a:tbl>
              <a:tblPr>
                <a:noFill/>
                <a:tableStyleId>{FF1ED82C-DFB5-433B-8B33-7B298AD14F54}</a:tableStyleId>
              </a:tblPr>
              <a:tblGrid>
                <a:gridCol w="8768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690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4783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2800" b="0" dirty="0" smtClean="0">
                          <a:solidFill>
                            <a:schemeClr val="bg1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1</a:t>
                      </a:r>
                      <a:endParaRPr sz="2800" b="0" dirty="0">
                        <a:solidFill>
                          <a:schemeClr val="bg1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800" b="0" dirty="0" smtClean="0">
                          <a:solidFill>
                            <a:schemeClr val="bg1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프로그램 소개</a:t>
                      </a:r>
                      <a:endParaRPr sz="2800" b="0" dirty="0">
                        <a:solidFill>
                          <a:schemeClr val="bg1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4783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2800" b="0" dirty="0" smtClean="0">
                          <a:solidFill>
                            <a:schemeClr val="bg1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2</a:t>
                      </a:r>
                      <a:endParaRPr sz="2800" b="0" dirty="0">
                        <a:solidFill>
                          <a:schemeClr val="bg1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800" b="0" dirty="0" smtClean="0">
                          <a:solidFill>
                            <a:schemeClr val="bg1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기능 설명</a:t>
                      </a:r>
                      <a:endParaRPr sz="2800" b="0" dirty="0">
                        <a:solidFill>
                          <a:schemeClr val="bg1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1695568"/>
                  </a:ext>
                </a:extLst>
              </a:tr>
              <a:tr h="94783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2800" b="0" dirty="0" smtClean="0">
                          <a:solidFill>
                            <a:schemeClr val="bg1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3</a:t>
                      </a:r>
                      <a:endParaRPr sz="2800" b="0" dirty="0">
                        <a:solidFill>
                          <a:schemeClr val="bg1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800" b="0" dirty="0" smtClean="0">
                          <a:solidFill>
                            <a:schemeClr val="bg1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환경 설명</a:t>
                      </a:r>
                      <a:endParaRPr sz="2800" b="0" dirty="0">
                        <a:solidFill>
                          <a:schemeClr val="bg1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38417958"/>
                  </a:ext>
                </a:extLst>
              </a:tr>
              <a:tr h="94783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2800" b="0" dirty="0" smtClean="0">
                          <a:solidFill>
                            <a:schemeClr val="bg1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4</a:t>
                      </a:r>
                      <a:endParaRPr sz="2800" b="0" dirty="0">
                        <a:solidFill>
                          <a:schemeClr val="bg1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800" b="0" dirty="0" smtClean="0">
                          <a:solidFill>
                            <a:schemeClr val="bg1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실행 영상</a:t>
                      </a:r>
                      <a:endParaRPr sz="2800" b="0" dirty="0">
                        <a:solidFill>
                          <a:schemeClr val="bg1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304429"/>
                  </a:ext>
                </a:extLst>
              </a:tr>
              <a:tr h="87696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2800" b="0" dirty="0" smtClean="0">
                          <a:solidFill>
                            <a:schemeClr val="bg1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5</a:t>
                      </a:r>
                      <a:endParaRPr sz="2800" b="0" dirty="0">
                        <a:solidFill>
                          <a:schemeClr val="bg1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4C2F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800" b="0" dirty="0" smtClean="0">
                          <a:solidFill>
                            <a:schemeClr val="bg1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추후 개선사항</a:t>
                      </a:r>
                      <a:endParaRPr sz="2800" b="0" dirty="0">
                        <a:solidFill>
                          <a:schemeClr val="bg1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4C2F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2874473"/>
                  </a:ext>
                </a:extLst>
              </a:tr>
            </a:tbl>
          </a:graphicData>
        </a:graphic>
      </p:graphicFrame>
      <p:graphicFrame>
        <p:nvGraphicFramePr>
          <p:cNvPr id="65" name="Google Shape;65;gbf9ebb5319_0_18"/>
          <p:cNvGraphicFramePr/>
          <p:nvPr>
            <p:extLst>
              <p:ext uri="{D42A27DB-BD31-4B8C-83A1-F6EECF244321}">
                <p14:modId xmlns:p14="http://schemas.microsoft.com/office/powerpoint/2010/main" val="1178149738"/>
              </p:ext>
            </p:extLst>
          </p:nvPr>
        </p:nvGraphicFramePr>
        <p:xfrm>
          <a:off x="876300" y="1483298"/>
          <a:ext cx="2747500" cy="4668280"/>
        </p:xfrm>
        <a:graphic>
          <a:graphicData uri="http://schemas.openxmlformats.org/drawingml/2006/table">
            <a:tbl>
              <a:tblPr>
                <a:noFill/>
                <a:tableStyleId>{FF1ED82C-DFB5-433B-8B33-7B298AD14F54}</a:tableStyleId>
              </a:tblPr>
              <a:tblGrid>
                <a:gridCol w="2747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66828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3600" b="1" dirty="0">
                          <a:solidFill>
                            <a:srgbClr val="F3F3F3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CONTENTS </a:t>
                      </a:r>
                      <a:endParaRPr sz="1600" b="1" dirty="0">
                        <a:solidFill>
                          <a:srgbClr val="F3F3F3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C9DAF8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9DAF8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9DAF8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4"/>
          <p:cNvSpPr/>
          <p:nvPr/>
        </p:nvSpPr>
        <p:spPr>
          <a:xfrm>
            <a:off x="6363223" y="2839190"/>
            <a:ext cx="5712227" cy="234658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0000" rIns="91425" bIns="45700" anchor="t" anchorCtr="0">
            <a:noAutofit/>
          </a:bodyPr>
          <a:lstStyle/>
          <a:p>
            <a:pPr marR="0" lvl="0" algn="l" rtl="0">
              <a:spcBef>
                <a:spcPts val="0"/>
              </a:spcBef>
              <a:spcAft>
                <a:spcPts val="0"/>
              </a:spcAft>
            </a:pPr>
            <a:endParaRPr lang="en-US" altLang="ko-KR" sz="2800" dirty="0">
              <a:solidFill>
                <a:schemeClr val="dk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lvl="8"/>
            <a:r>
              <a:rPr lang="ko-KR" altLang="en-US" sz="2800" dirty="0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치과치료를 받으러 온 </a:t>
            </a:r>
            <a:r>
              <a:rPr lang="ko-KR" altLang="en-US" sz="28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환</a:t>
            </a:r>
            <a:r>
              <a:rPr lang="ko-KR" altLang="en-US" sz="2800" dirty="0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자들의 이해를 돕기 위한 환자 별 구강구조 </a:t>
            </a:r>
            <a:r>
              <a:rPr lang="en-US" altLang="ko-KR" sz="2800" dirty="0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3D </a:t>
            </a:r>
            <a:r>
              <a:rPr lang="ko-KR" altLang="en-US" sz="2800" dirty="0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시각화 프로그램</a:t>
            </a:r>
            <a:endParaRPr lang="en-US" altLang="ko-KR" sz="2800" dirty="0" smtClean="0">
              <a:solidFill>
                <a:schemeClr val="dk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aphicFrame>
        <p:nvGraphicFramePr>
          <p:cNvPr id="87" name="Google Shape;87;p4"/>
          <p:cNvGraphicFramePr/>
          <p:nvPr>
            <p:extLst>
              <p:ext uri="{D42A27DB-BD31-4B8C-83A1-F6EECF244321}">
                <p14:modId xmlns:p14="http://schemas.microsoft.com/office/powerpoint/2010/main" val="1824578488"/>
              </p:ext>
            </p:extLst>
          </p:nvPr>
        </p:nvGraphicFramePr>
        <p:xfrm>
          <a:off x="263850" y="272220"/>
          <a:ext cx="11811600" cy="548610"/>
        </p:xfrm>
        <a:graphic>
          <a:graphicData uri="http://schemas.openxmlformats.org/drawingml/2006/table">
            <a:tbl>
              <a:tblPr>
                <a:noFill/>
                <a:tableStyleId>{FF1ED82C-DFB5-433B-8B33-7B298AD14F54}</a:tableStyleId>
              </a:tblPr>
              <a:tblGrid>
                <a:gridCol w="11811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2400" b="1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1. </a:t>
                      </a:r>
                      <a:r>
                        <a:rPr lang="ko-KR" altLang="en-US" sz="2400" b="1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프로그램 소개</a:t>
                      </a:r>
                      <a:endParaRPr sz="2400" b="1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44000" marR="91425" marT="91425" marB="91425">
                    <a:lnL w="76200" cap="flat" cmpd="sng" algn="ctr">
                      <a:solidFill>
                        <a:srgbClr val="3E7D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11689937" y="6550223"/>
            <a:ext cx="5020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Century" panose="02040604050505020304" pitchFamily="18" charset="0"/>
              </a:rPr>
              <a:t>- </a:t>
            </a:r>
            <a:r>
              <a:rPr lang="en-US" altLang="ko-KR" dirty="0">
                <a:latin typeface="Century" panose="02040604050505020304" pitchFamily="18" charset="0"/>
              </a:rPr>
              <a:t>3</a:t>
            </a:r>
            <a:r>
              <a:rPr lang="en-US" altLang="ko-KR" sz="1400" dirty="0">
                <a:latin typeface="Century" panose="02040604050505020304" pitchFamily="18" charset="0"/>
              </a:rPr>
              <a:t> -</a:t>
            </a:r>
            <a:endParaRPr lang="ko-KR" altLang="en-US" sz="1400" dirty="0">
              <a:latin typeface="Century" panose="02040604050505020304" pitchFamily="18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289" y="1824582"/>
            <a:ext cx="6066629" cy="437580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4"/>
          <p:cNvSpPr/>
          <p:nvPr/>
        </p:nvSpPr>
        <p:spPr>
          <a:xfrm>
            <a:off x="6363223" y="2839189"/>
            <a:ext cx="5712227" cy="234658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0000" rIns="91425" bIns="45700" anchor="t" anchorCtr="0">
            <a:noAutofit/>
          </a:bodyPr>
          <a:lstStyle/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2800" dirty="0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환자 별 선택 기능</a:t>
            </a:r>
            <a:endParaRPr lang="en-US" altLang="ko-KR" sz="2800" dirty="0" smtClean="0">
              <a:solidFill>
                <a:schemeClr val="dk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altLang="ko-KR" sz="2800" dirty="0">
              <a:solidFill>
                <a:schemeClr val="dk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28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색</a:t>
            </a:r>
            <a:r>
              <a:rPr lang="ko-KR" altLang="en-US" sz="2800" dirty="0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상으로 차별화</a:t>
            </a:r>
            <a:endParaRPr lang="en-US" altLang="ko-KR" sz="2800" dirty="0" smtClean="0">
              <a:solidFill>
                <a:schemeClr val="dk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altLang="ko-KR" sz="2800" dirty="0" smtClean="0">
              <a:solidFill>
                <a:schemeClr val="dk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2800" dirty="0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치아 클릭 시 임플란트 확인 기능</a:t>
            </a:r>
            <a:endParaRPr lang="en-US" altLang="ko-KR" sz="2800" dirty="0" smtClean="0">
              <a:solidFill>
                <a:schemeClr val="dk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aphicFrame>
        <p:nvGraphicFramePr>
          <p:cNvPr id="87" name="Google Shape;87;p4"/>
          <p:cNvGraphicFramePr/>
          <p:nvPr>
            <p:extLst>
              <p:ext uri="{D42A27DB-BD31-4B8C-83A1-F6EECF244321}">
                <p14:modId xmlns:p14="http://schemas.microsoft.com/office/powerpoint/2010/main" val="2924274864"/>
              </p:ext>
            </p:extLst>
          </p:nvPr>
        </p:nvGraphicFramePr>
        <p:xfrm>
          <a:off x="263850" y="272220"/>
          <a:ext cx="11811600" cy="548610"/>
        </p:xfrm>
        <a:graphic>
          <a:graphicData uri="http://schemas.openxmlformats.org/drawingml/2006/table">
            <a:tbl>
              <a:tblPr>
                <a:noFill/>
                <a:tableStyleId>{FF1ED82C-DFB5-433B-8B33-7B298AD14F54}</a:tableStyleId>
              </a:tblPr>
              <a:tblGrid>
                <a:gridCol w="11811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2400" b="1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2. </a:t>
                      </a:r>
                      <a:r>
                        <a:rPr lang="ko-KR" altLang="en-US" sz="2400" b="1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설명</a:t>
                      </a:r>
                      <a:endParaRPr sz="2400" b="1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44000" marR="91425" marT="91425" marB="91425">
                    <a:lnL w="76200" cap="flat" cmpd="sng" algn="ctr">
                      <a:solidFill>
                        <a:srgbClr val="3E7D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11689937" y="6550223"/>
            <a:ext cx="5020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Century" panose="02040604050505020304" pitchFamily="18" charset="0"/>
              </a:rPr>
              <a:t>- </a:t>
            </a:r>
            <a:r>
              <a:rPr lang="en-US" altLang="ko-KR" dirty="0">
                <a:latin typeface="Century" panose="02040604050505020304" pitchFamily="18" charset="0"/>
              </a:rPr>
              <a:t>3</a:t>
            </a:r>
            <a:r>
              <a:rPr lang="en-US" altLang="ko-KR" sz="1400" dirty="0">
                <a:latin typeface="Century" panose="02040604050505020304" pitchFamily="18" charset="0"/>
              </a:rPr>
              <a:t> -</a:t>
            </a:r>
            <a:endParaRPr lang="ko-KR" altLang="en-US" sz="1400" dirty="0">
              <a:latin typeface="Century" panose="02040604050505020304" pitchFamily="18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607" y="1919417"/>
            <a:ext cx="6184616" cy="4186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29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7" name="Google Shape;87;p4"/>
          <p:cNvGraphicFramePr/>
          <p:nvPr>
            <p:extLst>
              <p:ext uri="{D42A27DB-BD31-4B8C-83A1-F6EECF244321}">
                <p14:modId xmlns:p14="http://schemas.microsoft.com/office/powerpoint/2010/main" val="1847947105"/>
              </p:ext>
            </p:extLst>
          </p:nvPr>
        </p:nvGraphicFramePr>
        <p:xfrm>
          <a:off x="263850" y="272220"/>
          <a:ext cx="11811600" cy="548610"/>
        </p:xfrm>
        <a:graphic>
          <a:graphicData uri="http://schemas.openxmlformats.org/drawingml/2006/table">
            <a:tbl>
              <a:tblPr>
                <a:noFill/>
                <a:tableStyleId>{FF1ED82C-DFB5-433B-8B33-7B298AD14F54}</a:tableStyleId>
              </a:tblPr>
              <a:tblGrid>
                <a:gridCol w="11811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2400" b="1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3. </a:t>
                      </a:r>
                      <a:r>
                        <a:rPr lang="ko-KR" altLang="en-US" sz="2400" b="1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환경 설명</a:t>
                      </a:r>
                      <a:endParaRPr sz="2400" b="1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44000" marR="91425" marT="91425" marB="91425">
                    <a:lnL w="76200" cap="flat" cmpd="sng" algn="ctr">
                      <a:solidFill>
                        <a:srgbClr val="3E7D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11689937" y="6550223"/>
            <a:ext cx="5020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Century" panose="02040604050505020304" pitchFamily="18" charset="0"/>
              </a:rPr>
              <a:t>- </a:t>
            </a:r>
            <a:r>
              <a:rPr lang="en-US" altLang="ko-KR" dirty="0">
                <a:latin typeface="Century" panose="02040604050505020304" pitchFamily="18" charset="0"/>
              </a:rPr>
              <a:t>3</a:t>
            </a:r>
            <a:r>
              <a:rPr lang="en-US" altLang="ko-KR" sz="1400" dirty="0">
                <a:latin typeface="Century" panose="02040604050505020304" pitchFamily="18" charset="0"/>
              </a:rPr>
              <a:t> -</a:t>
            </a:r>
            <a:endParaRPr lang="ko-KR" altLang="en-US" sz="1400" dirty="0">
              <a:latin typeface="Century" panose="02040604050505020304" pitchFamily="18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860" y="3138269"/>
            <a:ext cx="5130936" cy="1909720"/>
          </a:xfrm>
          <a:prstGeom prst="rect">
            <a:avLst/>
          </a:prstGeom>
        </p:spPr>
      </p:pic>
      <p:pic>
        <p:nvPicPr>
          <p:cNvPr id="2050" name="Picture 2" descr="기린 블로그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9006" y="3004681"/>
            <a:ext cx="4341268" cy="2170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3328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7" name="Google Shape;87;p4"/>
          <p:cNvGraphicFramePr/>
          <p:nvPr>
            <p:extLst>
              <p:ext uri="{D42A27DB-BD31-4B8C-83A1-F6EECF244321}">
                <p14:modId xmlns:p14="http://schemas.microsoft.com/office/powerpoint/2010/main" val="281666026"/>
              </p:ext>
            </p:extLst>
          </p:nvPr>
        </p:nvGraphicFramePr>
        <p:xfrm>
          <a:off x="263850" y="272220"/>
          <a:ext cx="11811600" cy="548610"/>
        </p:xfrm>
        <a:graphic>
          <a:graphicData uri="http://schemas.openxmlformats.org/drawingml/2006/table">
            <a:tbl>
              <a:tblPr>
                <a:noFill/>
                <a:tableStyleId>{FF1ED82C-DFB5-433B-8B33-7B298AD14F54}</a:tableStyleId>
              </a:tblPr>
              <a:tblGrid>
                <a:gridCol w="11811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2400" b="1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4. </a:t>
                      </a:r>
                      <a:r>
                        <a:rPr lang="ko-KR" altLang="en-US" sz="2400" b="1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실행 영상</a:t>
                      </a:r>
                      <a:endParaRPr sz="2400" b="1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44000" marR="91425" marT="91425" marB="91425">
                    <a:lnL w="76200" cap="flat" cmpd="sng" algn="ctr">
                      <a:solidFill>
                        <a:srgbClr val="3E7D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11689937" y="6550223"/>
            <a:ext cx="5020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Century" panose="02040604050505020304" pitchFamily="18" charset="0"/>
              </a:rPr>
              <a:t>- </a:t>
            </a:r>
            <a:r>
              <a:rPr lang="en-US" altLang="ko-KR" dirty="0">
                <a:latin typeface="Century" panose="02040604050505020304" pitchFamily="18" charset="0"/>
              </a:rPr>
              <a:t>3</a:t>
            </a:r>
            <a:r>
              <a:rPr lang="en-US" altLang="ko-KR" sz="1400" dirty="0">
                <a:latin typeface="Century" panose="02040604050505020304" pitchFamily="18" charset="0"/>
              </a:rPr>
              <a:t> -</a:t>
            </a:r>
            <a:endParaRPr lang="ko-KR" altLang="en-US" sz="1400" dirty="0">
              <a:latin typeface="Century" panose="02040604050505020304" pitchFamily="18" charset="0"/>
            </a:endParaRPr>
          </a:p>
        </p:txBody>
      </p:sp>
      <p:pic>
        <p:nvPicPr>
          <p:cNvPr id="3" name="unity_projec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153035" y="1738896"/>
            <a:ext cx="8033229" cy="4544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871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7" name="Google Shape;87;p4"/>
          <p:cNvGraphicFramePr/>
          <p:nvPr>
            <p:extLst>
              <p:ext uri="{D42A27DB-BD31-4B8C-83A1-F6EECF244321}">
                <p14:modId xmlns:p14="http://schemas.microsoft.com/office/powerpoint/2010/main" val="1151940028"/>
              </p:ext>
            </p:extLst>
          </p:nvPr>
        </p:nvGraphicFramePr>
        <p:xfrm>
          <a:off x="263850" y="272220"/>
          <a:ext cx="11811600" cy="548610"/>
        </p:xfrm>
        <a:graphic>
          <a:graphicData uri="http://schemas.openxmlformats.org/drawingml/2006/table">
            <a:tbl>
              <a:tblPr>
                <a:noFill/>
                <a:tableStyleId>{FF1ED82C-DFB5-433B-8B33-7B298AD14F54}</a:tableStyleId>
              </a:tblPr>
              <a:tblGrid>
                <a:gridCol w="11811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2400" b="1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5.</a:t>
                      </a:r>
                      <a:r>
                        <a:rPr lang="en-US" altLang="ko-KR" sz="2400" b="1" baseline="0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2400" b="1" baseline="0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추후 개선사항</a:t>
                      </a:r>
                      <a:endParaRPr sz="2400" b="1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44000" marR="91425" marT="91425" marB="91425">
                    <a:lnL w="76200" cap="flat" cmpd="sng" algn="ctr">
                      <a:solidFill>
                        <a:srgbClr val="3E7D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11689937" y="6550223"/>
            <a:ext cx="5020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Century" panose="02040604050505020304" pitchFamily="18" charset="0"/>
              </a:rPr>
              <a:t>- </a:t>
            </a:r>
            <a:r>
              <a:rPr lang="en-US" altLang="ko-KR" dirty="0">
                <a:latin typeface="Century" panose="02040604050505020304" pitchFamily="18" charset="0"/>
              </a:rPr>
              <a:t>3</a:t>
            </a:r>
            <a:r>
              <a:rPr lang="en-US" altLang="ko-KR" sz="1400" dirty="0">
                <a:latin typeface="Century" panose="02040604050505020304" pitchFamily="18" charset="0"/>
              </a:rPr>
              <a:t> -</a:t>
            </a:r>
            <a:endParaRPr lang="ko-KR" altLang="en-US" sz="1400" dirty="0">
              <a:latin typeface="Century" panose="02040604050505020304" pitchFamily="18" charset="0"/>
            </a:endParaRPr>
          </a:p>
        </p:txBody>
      </p:sp>
      <p:sp>
        <p:nvSpPr>
          <p:cNvPr id="6" name="Google Shape;82;p4"/>
          <p:cNvSpPr/>
          <p:nvPr/>
        </p:nvSpPr>
        <p:spPr>
          <a:xfrm>
            <a:off x="1252963" y="2417523"/>
            <a:ext cx="7753251" cy="364507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0000" rIns="91425" bIns="45700" anchor="t" anchorCtr="0">
            <a:noAutofit/>
          </a:bodyPr>
          <a:lstStyle/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R" sz="2800" dirty="0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DB</a:t>
            </a:r>
            <a:r>
              <a:rPr lang="ko-KR" altLang="en-US" sz="2800" dirty="0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연동 환자 데이터 관리</a:t>
            </a:r>
            <a:endParaRPr lang="en-US" altLang="ko-KR" sz="2800" dirty="0" smtClean="0">
              <a:solidFill>
                <a:schemeClr val="dk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ko-KR" sz="2800" dirty="0" smtClean="0">
              <a:solidFill>
                <a:schemeClr val="dk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2800" dirty="0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모든 치아 개별 정보 관리</a:t>
            </a:r>
            <a:endParaRPr lang="en-US" altLang="ko-KR" sz="2800" dirty="0" smtClean="0">
              <a:solidFill>
                <a:schemeClr val="dk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ko-KR" sz="2800" dirty="0" smtClean="0">
              <a:solidFill>
                <a:schemeClr val="dk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2800" dirty="0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임플란트 종류 추가</a:t>
            </a:r>
            <a:endParaRPr lang="en-US" altLang="ko-KR" sz="2800" dirty="0" smtClean="0">
              <a:solidFill>
                <a:schemeClr val="dk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ko-KR" sz="2800" dirty="0" smtClean="0">
              <a:solidFill>
                <a:schemeClr val="dk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R" sz="2800" dirty="0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3D </a:t>
            </a:r>
            <a:r>
              <a:rPr lang="ko-KR" altLang="en-US" sz="2800" dirty="0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모델링 개선</a:t>
            </a:r>
            <a:endParaRPr lang="en-US" altLang="ko-KR" sz="2800" dirty="0">
              <a:solidFill>
                <a:schemeClr val="dk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59035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5" name="Google Shape;65;gbf9ebb5319_0_18"/>
          <p:cNvGraphicFramePr/>
          <p:nvPr>
            <p:extLst>
              <p:ext uri="{D42A27DB-BD31-4B8C-83A1-F6EECF244321}">
                <p14:modId xmlns:p14="http://schemas.microsoft.com/office/powerpoint/2010/main" val="1744059298"/>
              </p:ext>
            </p:extLst>
          </p:nvPr>
        </p:nvGraphicFramePr>
        <p:xfrm>
          <a:off x="1803225" y="1453020"/>
          <a:ext cx="8518221" cy="4083484"/>
        </p:xfrm>
        <a:graphic>
          <a:graphicData uri="http://schemas.openxmlformats.org/drawingml/2006/table">
            <a:tbl>
              <a:tblPr>
                <a:noFill/>
                <a:tableStyleId>{FF1ED82C-DFB5-433B-8B33-7B298AD14F54}</a:tableStyleId>
              </a:tblPr>
              <a:tblGrid>
                <a:gridCol w="85182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083484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3600" b="1" dirty="0" smtClean="0">
                          <a:solidFill>
                            <a:srgbClr val="F3F3F3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Thank</a:t>
                      </a:r>
                      <a:r>
                        <a:rPr lang="en-US" sz="3600" b="1" baseline="0" dirty="0" smtClean="0">
                          <a:solidFill>
                            <a:srgbClr val="F3F3F3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you</a:t>
                      </a:r>
                      <a:endParaRPr sz="1600" b="1" dirty="0" smtClean="0">
                        <a:solidFill>
                          <a:srgbClr val="F3F3F3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C9DAF8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9DAF8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9DAF8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8499438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ontents Slide Master">
  <a:themeElements>
    <a:clrScheme name="ALLPPT-409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EF5E42"/>
      </a:accent1>
      <a:accent2>
        <a:srgbClr val="AFAFAF"/>
      </a:accent2>
      <a:accent3>
        <a:srgbClr val="969696"/>
      </a:accent3>
      <a:accent4>
        <a:srgbClr val="7D7D7D"/>
      </a:accent4>
      <a:accent5>
        <a:srgbClr val="646464"/>
      </a:accent5>
      <a:accent6>
        <a:srgbClr val="4B4B4B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3540</TotalTime>
  <Words>101</Words>
  <Application>Microsoft Office PowerPoint</Application>
  <PresentationFormat>와이드스크린</PresentationFormat>
  <Paragraphs>42</Paragraphs>
  <Slides>8</Slides>
  <Notes>8</Notes>
  <HiddenSlides>0</HiddenSlides>
  <MMClips>1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5" baseType="lpstr">
      <vt:lpstr>나눔스퀘어_ac ExtraBold</vt:lpstr>
      <vt:lpstr>Century</vt:lpstr>
      <vt:lpstr>Arial</vt:lpstr>
      <vt:lpstr>나눔스퀘어_ac Bold</vt:lpstr>
      <vt:lpstr>나눔스퀘어라운드 ExtraBold</vt:lpstr>
      <vt:lpstr>Calibri</vt:lpstr>
      <vt:lpstr>Contents Slide Master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Allppt.com</dc:creator>
  <cp:lastModifiedBy>w</cp:lastModifiedBy>
  <cp:revision>333</cp:revision>
  <dcterms:created xsi:type="dcterms:W3CDTF">2020-01-20T05:08:25Z</dcterms:created>
  <dcterms:modified xsi:type="dcterms:W3CDTF">2021-04-05T07:16:42Z</dcterms:modified>
</cp:coreProperties>
</file>